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50"/>
  </p:notesMasterIdLst>
  <p:handoutMasterIdLst>
    <p:handoutMasterId r:id="rId51"/>
  </p:handoutMasterIdLst>
  <p:sldIdLst>
    <p:sldId id="769" r:id="rId7"/>
    <p:sldId id="1632" r:id="rId8"/>
    <p:sldId id="1576" r:id="rId9"/>
    <p:sldId id="1526" r:id="rId10"/>
    <p:sldId id="1527" r:id="rId11"/>
    <p:sldId id="1658" r:id="rId12"/>
    <p:sldId id="1592" r:id="rId13"/>
    <p:sldId id="1582" r:id="rId14"/>
    <p:sldId id="1594" r:id="rId15"/>
    <p:sldId id="1625" r:id="rId16"/>
    <p:sldId id="1589" r:id="rId17"/>
    <p:sldId id="1627" r:id="rId18"/>
    <p:sldId id="1626" r:id="rId19"/>
    <p:sldId id="1628" r:id="rId20"/>
    <p:sldId id="1602" r:id="rId21"/>
    <p:sldId id="1629" r:id="rId22"/>
    <p:sldId id="1608" r:id="rId23"/>
    <p:sldId id="1581" r:id="rId24"/>
    <p:sldId id="1565" r:id="rId25"/>
    <p:sldId id="1357" r:id="rId26"/>
    <p:sldId id="1623" r:id="rId27"/>
    <p:sldId id="1657" r:id="rId28"/>
    <p:sldId id="1661" r:id="rId29"/>
    <p:sldId id="1633" r:id="rId30"/>
    <p:sldId id="1638" r:id="rId31"/>
    <p:sldId id="1647" r:id="rId32"/>
    <p:sldId id="1648" r:id="rId33"/>
    <p:sldId id="1649" r:id="rId34"/>
    <p:sldId id="1650" r:id="rId35"/>
    <p:sldId id="1634" r:id="rId36"/>
    <p:sldId id="1652" r:id="rId37"/>
    <p:sldId id="1636" r:id="rId38"/>
    <p:sldId id="1653" r:id="rId39"/>
    <p:sldId id="1654" r:id="rId40"/>
    <p:sldId id="1587" r:id="rId41"/>
    <p:sldId id="1677" r:id="rId42"/>
    <p:sldId id="1655" r:id="rId43"/>
    <p:sldId id="1656" r:id="rId44"/>
    <p:sldId id="1641" r:id="rId45"/>
    <p:sldId id="1643" r:id="rId46"/>
    <p:sldId id="1644" r:id="rId47"/>
    <p:sldId id="1645" r:id="rId48"/>
    <p:sldId id="1642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50E64-B3B3-791F-3D37-59734498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A2FFD-54B3-C3C8-A4F1-2C9A7B49C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F1B22-FDCD-992B-9048-6DEF73AF0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1B02-D67C-D6B9-2424-4D99D455BA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03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12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8/14/2025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5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image" Target="../media/image8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</a:t>
            </a:r>
            <a:endParaRPr lang="en-US" sz="36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6C6D0B-C1B6-E61E-94EE-2E9F0F8BA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8" y="2447911"/>
            <a:ext cx="2435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8582A23-5480-53C9-C4BC-AA215828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819363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1524641" y="1189969"/>
            <a:ext cx="6139958" cy="1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041E0-217A-0B4E-B3B6-82AAE266D8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1618766" y="1127922"/>
            <a:ext cx="6139958" cy="138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52104" y="2513588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Neural models for nonlinear system identification</a:t>
            </a:r>
            <a:endParaRPr lang="en-US" sz="137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493638" y="2517580"/>
            <a:ext cx="280964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climate modeling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38827" y="4756987"/>
            <a:ext cx="6257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  <p:pic>
        <p:nvPicPr>
          <p:cNvPr id="4098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ACE84F01-9D8A-86F3-6D27-90B325F93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17793" r="4362" b="6082"/>
          <a:stretch/>
        </p:blipFill>
        <p:spPr bwMode="auto">
          <a:xfrm>
            <a:off x="4785865" y="2830040"/>
            <a:ext cx="3958192" cy="182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FA528-AB8D-7127-DDBE-84E498356166}"/>
              </a:ext>
            </a:extLst>
          </p:cNvPr>
          <p:cNvSpPr txBox="1"/>
          <p:nvPr/>
        </p:nvSpPr>
        <p:spPr>
          <a:xfrm>
            <a:off x="6052433" y="4745441"/>
            <a:ext cx="2456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Image: NVIDIA </a:t>
            </a:r>
            <a:r>
              <a:rPr lang="en-US" sz="1000" dirty="0" err="1"/>
              <a:t>FourCastNet</a:t>
            </a:r>
            <a:endParaRPr lang="en-US" sz="1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CBC0F5C-8349-8E59-D5DA-35182F60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443321" y="2830040"/>
            <a:ext cx="3780423" cy="19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6C833-F27B-8605-E01A-0C8C007048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77177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D8000245-2301-AC10-60ED-D4ACAE7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819363"/>
          </a:xfrm>
        </p:spPr>
        <p:txBody>
          <a:bodyPr/>
          <a:lstStyle/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1048317" y="2494646"/>
            <a:ext cx="436852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Trajectory optimization for dynamical systems</a:t>
            </a:r>
            <a:endParaRPr lang="en-US" sz="1375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60630" y="2764661"/>
            <a:ext cx="2432493" cy="19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2" b="2796"/>
          <a:stretch/>
        </p:blipFill>
        <p:spPr>
          <a:xfrm>
            <a:off x="417278" y="2726048"/>
            <a:ext cx="2755049" cy="2023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5865598" y="2471941"/>
            <a:ext cx="27655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autonomous systems</a:t>
            </a:r>
            <a:endParaRPr lang="en-US" sz="1375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5846175" y="2742830"/>
            <a:ext cx="2853556" cy="192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0751-B643-F80B-0484-F502107018F9}"/>
              </a:ext>
            </a:extLst>
          </p:cNvPr>
          <p:cNvSpPr txBox="1"/>
          <p:nvPr/>
        </p:nvSpPr>
        <p:spPr>
          <a:xfrm>
            <a:off x="446971" y="4778016"/>
            <a:ext cx="74013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Drgoňa, A. Tuor and D. Vrabie, "Learning Constrained Parametric Differentiable Predictive Control Policies With Guarantees," in IEEE Transactions on Systems, Man, and Cybernetics: Systems,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5D145-98EF-5667-419A-2F55096A71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7622BD2-86A2-4F91-A754-4E3CD262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35968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Jan Drgona, et al., </a:t>
            </a:r>
            <a:r>
              <a:rPr lang="en-US" sz="1000" i="1" dirty="0"/>
              <a:t>Differentiable Predictive Control: An MPC Alternative for Unknown Nonlinear Systems using Constrained Deep Learning</a:t>
            </a:r>
            <a:r>
              <a:rPr lang="en-US" sz="1000" dirty="0"/>
              <a:t>, Journal of Process Control,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072612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1631830" y="1127922"/>
            <a:ext cx="6139958" cy="1389182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69334"/>
            <a:ext cx="8326210" cy="819363"/>
          </a:xfrm>
        </p:spPr>
        <p:txBody>
          <a:bodyPr/>
          <a:lstStyle/>
          <a:p>
            <a:r>
              <a:rPr lang="en-US" sz="2000" dirty="0"/>
              <a:t>Learning to Control (L2C) via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23729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D38B7-426C-A0B3-00F1-07840281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610BDC-1796-C17C-8DD9-1D9993FF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A54ED-7E0E-5126-E70C-DF473EFA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77" y="169335"/>
            <a:ext cx="7902005" cy="675396"/>
          </a:xfrm>
        </p:spPr>
        <p:txBody>
          <a:bodyPr/>
          <a:lstStyle/>
          <a:p>
            <a:r>
              <a:rPr lang="en-US" sz="2000" dirty="0"/>
              <a:t>Can We Use Scientific Machine Learning for Solving</a:t>
            </a:r>
            <a:br>
              <a:rPr lang="en-US" sz="2000" dirty="0"/>
            </a:br>
            <a:r>
              <a:rPr lang="en-US" sz="2000" dirty="0"/>
              <a:t>Mixed-Integer Nonlinear Programming (MINLP) Problems?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0E8538-298E-44C8-78D9-520CABEAF4B0}"/>
                  </a:ext>
                </a:extLst>
              </p:cNvPr>
              <p:cNvSpPr txBox="1"/>
              <p:nvPr/>
            </p:nvSpPr>
            <p:spPr>
              <a:xfrm>
                <a:off x="4537760" y="1540664"/>
                <a:ext cx="4384770" cy="2133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0E8538-298E-44C8-78D9-520CABEAF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60" y="1540664"/>
                <a:ext cx="4384770" cy="21336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51E3D61E-F37F-970C-3B70-4D1D9F5EF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" y="3024729"/>
            <a:ext cx="2844881" cy="2133661"/>
          </a:xfrm>
          <a:prstGeom prst="rect">
            <a:avLst/>
          </a:prstGeom>
        </p:spPr>
      </p:pic>
      <p:pic>
        <p:nvPicPr>
          <p:cNvPr id="13" name="Picture 12" descr="A graph of a graph of a line&#10;&#10;AI-generated content may be incorrect.">
            <a:extLst>
              <a:ext uri="{FF2B5EF4-FFF2-40B4-BE49-F238E27FC236}">
                <a16:creationId xmlns:a16="http://schemas.microsoft.com/office/drawing/2014/main" id="{59EC2D70-BE39-B4FA-3A05-F82556752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54" y="944090"/>
            <a:ext cx="2843540" cy="2132655"/>
          </a:xfrm>
          <a:prstGeom prst="rect">
            <a:avLst/>
          </a:prstGeom>
        </p:spPr>
      </p:pic>
      <p:pic>
        <p:nvPicPr>
          <p:cNvPr id="15" name="Picture 14" descr="A diagram of a graph&#10;&#10;AI-generated content may be incorrect.">
            <a:extLst>
              <a:ext uri="{FF2B5EF4-FFF2-40B4-BE49-F238E27FC236}">
                <a16:creationId xmlns:a16="http://schemas.microsoft.com/office/drawing/2014/main" id="{F9CD181B-6D77-8757-6061-BE331CBCA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99" y="3024950"/>
            <a:ext cx="2843539" cy="2132654"/>
          </a:xfrm>
          <a:prstGeom prst="rect">
            <a:avLst/>
          </a:prstGeom>
        </p:spPr>
      </p:pic>
      <p:pic>
        <p:nvPicPr>
          <p:cNvPr id="17" name="Picture 16" descr="A diagram of a graph&#10;&#10;AI-generated content may be incorrect.">
            <a:extLst>
              <a:ext uri="{FF2B5EF4-FFF2-40B4-BE49-F238E27FC236}">
                <a16:creationId xmlns:a16="http://schemas.microsoft.com/office/drawing/2014/main" id="{2F752EF5-AFD9-6DE7-474B-B8BD155CA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" y="944090"/>
            <a:ext cx="2774185" cy="20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294546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4343471"/>
              <a:chOff x="658167" y="1759608"/>
              <a:chExt cx="10823923" cy="434347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4004916"/>
                <a:chOff x="3989908" y="1218706"/>
                <a:chExt cx="3548129" cy="462793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5"/>
                  <a:ext cx="3548129" cy="234732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 Engineering and the Ralph S. O’Connor Sustainable Energy Institute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1538EA-DA1E-69A5-AA8C-B7C6FC7B7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2205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4343471"/>
                <a:chOff x="3989910" y="1218706"/>
                <a:chExt cx="3827779" cy="501915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273854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SCALE AI Research Chair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Data-Driven Algorithms for Modern Supply Chains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52EAA8B-08B3-68AB-90E8-57DF817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639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375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2000250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568305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921302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95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49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27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1068987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963812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669429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objective values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96091" y="941394"/>
            <a:ext cx="4476206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51227" y="924259"/>
            <a:ext cx="4441345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decisions</a:t>
            </a:r>
          </a:p>
          <a:p>
            <a:pPr lvl="1"/>
            <a:r>
              <a:rPr lang="en-US" sz="1600" dirty="0"/>
              <a:t>Vanishing and exploding gradients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uncertainty quantification and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Sampling efficiency via active sampling strategies </a:t>
            </a:r>
          </a:p>
          <a:p>
            <a:pPr lvl="1"/>
            <a:r>
              <a:rPr lang="en-US" sz="1600" dirty="0"/>
              <a:t>Control of high-dimensional PDEs</a:t>
            </a:r>
          </a:p>
          <a:p>
            <a:pPr lvl="1"/>
            <a:r>
              <a:rPr lang="en-US" sz="1600" dirty="0"/>
              <a:t>Applications in large-scale safety-critical systems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1244" y="3117874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80" y="1467500"/>
            <a:ext cx="1326361" cy="1611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618642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73" y="1543329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1350772" y="3123394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1562290" y="1548849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2841167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38" y="154605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373" y="15303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319974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1321" r="37513" b="31867"/>
          <a:stretch/>
        </p:blipFill>
        <p:spPr bwMode="auto">
          <a:xfrm>
            <a:off x="6009680" y="1515246"/>
            <a:ext cx="1405528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5711937" y="310248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C5620-009D-B023-B829-60313201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23E4D9-801F-C6BE-5C9B-43B64B3A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AE6DF-7349-4B3E-6FEC-8A573914AC6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30E34A7-AAF6-239B-4B4D-1A3B4A40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8B6BD-7D4A-3DC6-2EB8-8182F07F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5699-22B2-76A2-6CB2-F9F40BE5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78FCC-89AD-1164-F4DC-4B5F8CAE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00A66-9135-A0DF-DC87-C690930C4FF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C396F99-D52F-2CD1-8AD5-A4CD3A69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E6FC-E7B3-8AC8-21C2-4C323A4C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3269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79919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7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79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41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845237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725941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702924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770474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36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908623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779208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8793" y="1412449"/>
            <a:ext cx="1468910" cy="863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000250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24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335" y="1600799"/>
            <a:ext cx="839389" cy="4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693907" y="1079863"/>
            <a:ext cx="7534396" cy="327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2088</TotalTime>
  <Words>3823</Words>
  <Application>Microsoft Office PowerPoint</Application>
  <PresentationFormat>On-screen Show (16:9)</PresentationFormat>
  <Paragraphs>768</Paragraphs>
  <Slides>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Aptos Narrow</vt:lpstr>
      <vt:lpstr>Arial</vt:lpstr>
      <vt:lpstr>Calibri</vt:lpstr>
      <vt:lpstr>Cambria Math</vt:lpstr>
      <vt:lpstr>Consolas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</vt:lpstr>
      <vt:lpstr>Optimizing Complex Energy Systems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Scientific Machine Learning (SciML)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Learning to Model (L2M) Dynamical Systems </vt:lpstr>
      <vt:lpstr>Learning to Model (L2M) Dynamical Systems </vt:lpstr>
      <vt:lpstr>Learning to Control (L2C) via Differentiable Predictive Control (DPC)</vt:lpstr>
      <vt:lpstr>Learning to Control (L2C) via Differentiable Predictive Control (DPC)</vt:lpstr>
      <vt:lpstr>NeuroMANCER Scientific Machine Learning Library</vt:lpstr>
      <vt:lpstr>NeuroMANCER Scientific Machine Learning Library</vt:lpstr>
      <vt:lpstr>Learning to Control Building Energy System</vt:lpstr>
      <vt:lpstr>Learning to Control Power System</vt:lpstr>
      <vt:lpstr>Can We Use Scientific Machine Learning for Solving Mixed-Integer Nonlinear Programming (MINLP) Problems? </vt:lpstr>
      <vt:lpstr>Authors of Learning to Optimize for Mixed-Integer Non-Linear Programming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L2O for MINLP: Comparison with SOTA Solvers</vt:lpstr>
      <vt:lpstr>Effect of Penalty Weight</vt:lpstr>
      <vt:lpstr>Summary</vt:lpstr>
      <vt:lpstr>NeuroMANCER Team</vt:lpstr>
      <vt:lpstr>Asymptotic Guarantees of Integer Feasibility Projection</vt:lpstr>
      <vt:lpstr>Non-Asymptotic Guarantees of Integer Feasibility Projection</vt:lpstr>
      <vt:lpstr>Benchmark Methods</vt:lpstr>
      <vt:lpstr>L2O for MINLP: Empirical Evaluation</vt:lpstr>
      <vt:lpstr>L2O for MINLP: Empirical Evaluation</vt:lpstr>
      <vt:lpstr>L2O for MINLP: Empirical Evaluation</vt:lpstr>
      <vt:lpstr>Effect of Penalty 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45</cp:revision>
  <dcterms:created xsi:type="dcterms:W3CDTF">2024-09-05T00:30:18Z</dcterms:created>
  <dcterms:modified xsi:type="dcterms:W3CDTF">2025-08-14T13:43:12Z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